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59" r:id="rId6"/>
    <p:sldId id="260" r:id="rId7"/>
    <p:sldId id="268" r:id="rId8"/>
    <p:sldId id="269" r:id="rId9"/>
    <p:sldId id="270" r:id="rId10"/>
    <p:sldId id="261" r:id="rId11"/>
    <p:sldId id="271" r:id="rId12"/>
  </p:sldIdLst>
  <p:sldSz cx="9144000" cy="5143500" type="screen16x9"/>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97" d="100"/>
          <a:sy n="97" d="100"/>
        </p:scale>
        <p:origin x="630"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7819"/>
            <a:ext cx="7772400" cy="1102519"/>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322BC572-4FFD-4CAD-A1DE-1815F500F479}" type="datetimeFigureOut">
              <a:rPr lang="nl-NL" smtClean="0"/>
              <a:t>17-3-2018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2619BA-3A98-44CA-B630-64707588EB3F}" type="slidenum">
              <a:rPr lang="nl-NL" smtClean="0"/>
              <a:t>‹nr.›</a:t>
            </a:fld>
            <a:endParaRPr lang="nl-NL"/>
          </a:p>
        </p:txBody>
      </p:sp>
    </p:spTree>
    <p:extLst>
      <p:ext uri="{BB962C8B-B14F-4D97-AF65-F5344CB8AC3E}">
        <p14:creationId xmlns:p14="http://schemas.microsoft.com/office/powerpoint/2010/main" val="3924532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22BC572-4FFD-4CAD-A1DE-1815F500F479}" type="datetimeFigureOut">
              <a:rPr lang="nl-NL" smtClean="0"/>
              <a:t>17-3-2018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2619BA-3A98-44CA-B630-64707588EB3F}" type="slidenum">
              <a:rPr lang="nl-NL" smtClean="0"/>
              <a:t>‹nr.›</a:t>
            </a:fld>
            <a:endParaRPr lang="nl-NL"/>
          </a:p>
        </p:txBody>
      </p:sp>
    </p:spTree>
    <p:extLst>
      <p:ext uri="{BB962C8B-B14F-4D97-AF65-F5344CB8AC3E}">
        <p14:creationId xmlns:p14="http://schemas.microsoft.com/office/powerpoint/2010/main" val="272292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154781"/>
            <a:ext cx="2057400" cy="329088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154781"/>
            <a:ext cx="6019800" cy="329088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22BC572-4FFD-4CAD-A1DE-1815F500F479}" type="datetimeFigureOut">
              <a:rPr lang="nl-NL" smtClean="0"/>
              <a:t>17-3-2018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2619BA-3A98-44CA-B630-64707588EB3F}" type="slidenum">
              <a:rPr lang="nl-NL" smtClean="0"/>
              <a:t>‹nr.›</a:t>
            </a:fld>
            <a:endParaRPr lang="nl-NL"/>
          </a:p>
        </p:txBody>
      </p:sp>
    </p:spTree>
    <p:extLst>
      <p:ext uri="{BB962C8B-B14F-4D97-AF65-F5344CB8AC3E}">
        <p14:creationId xmlns:p14="http://schemas.microsoft.com/office/powerpoint/2010/main" val="4228274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22BC572-4FFD-4CAD-A1DE-1815F500F479}" type="datetimeFigureOut">
              <a:rPr lang="nl-NL" smtClean="0"/>
              <a:t>17-3-2018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2619BA-3A98-44CA-B630-64707588EB3F}" type="slidenum">
              <a:rPr lang="nl-NL" smtClean="0"/>
              <a:t>‹nr.›</a:t>
            </a:fld>
            <a:endParaRPr lang="nl-NL"/>
          </a:p>
        </p:txBody>
      </p:sp>
    </p:spTree>
    <p:extLst>
      <p:ext uri="{BB962C8B-B14F-4D97-AF65-F5344CB8AC3E}">
        <p14:creationId xmlns:p14="http://schemas.microsoft.com/office/powerpoint/2010/main" val="3498702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3305176"/>
            <a:ext cx="7772400" cy="1021556"/>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322BC572-4FFD-4CAD-A1DE-1815F500F479}" type="datetimeFigureOut">
              <a:rPr lang="nl-NL" smtClean="0"/>
              <a:t>17-3-2018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2619BA-3A98-44CA-B630-64707588EB3F}" type="slidenum">
              <a:rPr lang="nl-NL" smtClean="0"/>
              <a:t>‹nr.›</a:t>
            </a:fld>
            <a:endParaRPr lang="nl-NL"/>
          </a:p>
        </p:txBody>
      </p:sp>
    </p:spTree>
    <p:extLst>
      <p:ext uri="{BB962C8B-B14F-4D97-AF65-F5344CB8AC3E}">
        <p14:creationId xmlns:p14="http://schemas.microsoft.com/office/powerpoint/2010/main" val="1984163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22BC572-4FFD-4CAD-A1DE-1815F500F479}" type="datetimeFigureOut">
              <a:rPr lang="nl-NL" smtClean="0"/>
              <a:t>17-3-2018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42619BA-3A98-44CA-B630-64707588EB3F}" type="slidenum">
              <a:rPr lang="nl-NL" smtClean="0"/>
              <a:t>‹nr.›</a:t>
            </a:fld>
            <a:endParaRPr lang="nl-NL"/>
          </a:p>
        </p:txBody>
      </p:sp>
    </p:spTree>
    <p:extLst>
      <p:ext uri="{BB962C8B-B14F-4D97-AF65-F5344CB8AC3E}">
        <p14:creationId xmlns:p14="http://schemas.microsoft.com/office/powerpoint/2010/main" val="3721818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22BC572-4FFD-4CAD-A1DE-1815F500F479}" type="datetimeFigureOut">
              <a:rPr lang="nl-NL" smtClean="0"/>
              <a:t>17-3-2018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42619BA-3A98-44CA-B630-64707588EB3F}" type="slidenum">
              <a:rPr lang="nl-NL" smtClean="0"/>
              <a:t>‹nr.›</a:t>
            </a:fld>
            <a:endParaRPr lang="nl-NL"/>
          </a:p>
        </p:txBody>
      </p:sp>
    </p:spTree>
    <p:extLst>
      <p:ext uri="{BB962C8B-B14F-4D97-AF65-F5344CB8AC3E}">
        <p14:creationId xmlns:p14="http://schemas.microsoft.com/office/powerpoint/2010/main" val="1766041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22BC572-4FFD-4CAD-A1DE-1815F500F479}" type="datetimeFigureOut">
              <a:rPr lang="nl-NL" smtClean="0"/>
              <a:t>17-3-2018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42619BA-3A98-44CA-B630-64707588EB3F}" type="slidenum">
              <a:rPr lang="nl-NL" smtClean="0"/>
              <a:t>‹nr.›</a:t>
            </a:fld>
            <a:endParaRPr lang="nl-NL"/>
          </a:p>
        </p:txBody>
      </p:sp>
    </p:spTree>
    <p:extLst>
      <p:ext uri="{BB962C8B-B14F-4D97-AF65-F5344CB8AC3E}">
        <p14:creationId xmlns:p14="http://schemas.microsoft.com/office/powerpoint/2010/main" val="1457360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22BC572-4FFD-4CAD-A1DE-1815F500F479}" type="datetimeFigureOut">
              <a:rPr lang="nl-NL" smtClean="0"/>
              <a:t>17-3-2018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42619BA-3A98-44CA-B630-64707588EB3F}" type="slidenum">
              <a:rPr lang="nl-NL" smtClean="0"/>
              <a:t>‹nr.›</a:t>
            </a:fld>
            <a:endParaRPr lang="nl-NL"/>
          </a:p>
        </p:txBody>
      </p:sp>
    </p:spTree>
    <p:extLst>
      <p:ext uri="{BB962C8B-B14F-4D97-AF65-F5344CB8AC3E}">
        <p14:creationId xmlns:p14="http://schemas.microsoft.com/office/powerpoint/2010/main" val="1546932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04787"/>
            <a:ext cx="3008313" cy="871538"/>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322BC572-4FFD-4CAD-A1DE-1815F500F479}" type="datetimeFigureOut">
              <a:rPr lang="nl-NL" smtClean="0"/>
              <a:t>17-3-2018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42619BA-3A98-44CA-B630-64707588EB3F}" type="slidenum">
              <a:rPr lang="nl-NL" smtClean="0"/>
              <a:t>‹nr.›</a:t>
            </a:fld>
            <a:endParaRPr lang="nl-NL"/>
          </a:p>
        </p:txBody>
      </p:sp>
    </p:spTree>
    <p:extLst>
      <p:ext uri="{BB962C8B-B14F-4D97-AF65-F5344CB8AC3E}">
        <p14:creationId xmlns:p14="http://schemas.microsoft.com/office/powerpoint/2010/main" val="3954541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3600450"/>
            <a:ext cx="5486400" cy="425054"/>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a:p>
        </p:txBody>
      </p:sp>
      <p:sp>
        <p:nvSpPr>
          <p:cNvPr id="4" name="Tijdelijke aanduiding voor teks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322BC572-4FFD-4CAD-A1DE-1815F500F479}" type="datetimeFigureOut">
              <a:rPr lang="nl-NL" smtClean="0"/>
              <a:t>17-3-2018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42619BA-3A98-44CA-B630-64707588EB3F}" type="slidenum">
              <a:rPr lang="nl-NL" smtClean="0"/>
              <a:t>‹nr.›</a:t>
            </a:fld>
            <a:endParaRPr lang="nl-NL"/>
          </a:p>
        </p:txBody>
      </p:sp>
    </p:spTree>
    <p:extLst>
      <p:ext uri="{BB962C8B-B14F-4D97-AF65-F5344CB8AC3E}">
        <p14:creationId xmlns:p14="http://schemas.microsoft.com/office/powerpoint/2010/main" val="743744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22BC572-4FFD-4CAD-A1DE-1815F500F479}" type="datetimeFigureOut">
              <a:rPr lang="nl-NL" smtClean="0"/>
              <a:t>17-3-2018</a:t>
            </a:fld>
            <a:endParaRPr lang="nl-NL"/>
          </a:p>
        </p:txBody>
      </p:sp>
      <p:sp>
        <p:nvSpPr>
          <p:cNvPr id="5" name="Tijdelijke aanduiding voor voettekst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42619BA-3A98-44CA-B630-64707588EB3F}" type="slidenum">
              <a:rPr lang="nl-NL" smtClean="0"/>
              <a:t>‹nr.›</a:t>
            </a:fld>
            <a:endParaRPr lang="nl-NL"/>
          </a:p>
        </p:txBody>
      </p:sp>
    </p:spTree>
    <p:extLst>
      <p:ext uri="{BB962C8B-B14F-4D97-AF65-F5344CB8AC3E}">
        <p14:creationId xmlns:p14="http://schemas.microsoft.com/office/powerpoint/2010/main" val="3512786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7819"/>
            <a:ext cx="6766520" cy="1102519"/>
          </a:xfrm>
        </p:spPr>
        <p:txBody>
          <a:bodyPr>
            <a:normAutofit fontScale="90000"/>
          </a:bodyPr>
          <a:lstStyle/>
          <a:p>
            <a:r>
              <a:rPr lang="nl-NL" dirty="0" smtClean="0"/>
              <a:t>Voeren en verzorgen</a:t>
            </a:r>
            <a:br>
              <a:rPr lang="nl-NL" dirty="0" smtClean="0"/>
            </a:br>
            <a:r>
              <a:rPr lang="nl-NL" dirty="0" smtClean="0"/>
              <a:t>Periode 4</a:t>
            </a:r>
            <a:br>
              <a:rPr lang="nl-NL" dirty="0" smtClean="0"/>
            </a:br>
            <a:endParaRPr lang="nl-NL" dirty="0"/>
          </a:p>
        </p:txBody>
      </p:sp>
      <p:sp>
        <p:nvSpPr>
          <p:cNvPr id="3" name="Ondertitel 2"/>
          <p:cNvSpPr>
            <a:spLocks noGrp="1"/>
          </p:cNvSpPr>
          <p:nvPr>
            <p:ph type="subTitle" idx="1"/>
          </p:nvPr>
        </p:nvSpPr>
        <p:spPr>
          <a:xfrm>
            <a:off x="683568" y="2914650"/>
            <a:ext cx="6768752" cy="1314450"/>
          </a:xfrm>
        </p:spPr>
        <p:txBody>
          <a:bodyPr/>
          <a:lstStyle/>
          <a:p>
            <a:r>
              <a:rPr lang="nl-NL" dirty="0" smtClean="0"/>
              <a:t>Week 2</a:t>
            </a:r>
            <a:endParaRPr lang="nl-NL" dirty="0"/>
          </a:p>
        </p:txBody>
      </p:sp>
    </p:spTree>
    <p:extLst>
      <p:ext uri="{BB962C8B-B14F-4D97-AF65-F5344CB8AC3E}">
        <p14:creationId xmlns:p14="http://schemas.microsoft.com/office/powerpoint/2010/main" val="24930352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Hoofdstuk 2 </a:t>
            </a:r>
            <a:br>
              <a:rPr lang="nl-NL" dirty="0" smtClean="0"/>
            </a:br>
            <a:r>
              <a:rPr lang="nl-NL" dirty="0" smtClean="0"/>
              <a:t>spijvertering</a:t>
            </a:r>
            <a:endParaRPr lang="nl-NL" dirty="0"/>
          </a:p>
        </p:txBody>
      </p:sp>
      <p:sp>
        <p:nvSpPr>
          <p:cNvPr id="3" name="Tijdelijke aanduiding voor inhoud 2"/>
          <p:cNvSpPr>
            <a:spLocks noGrp="1"/>
          </p:cNvSpPr>
          <p:nvPr>
            <p:ph idx="1"/>
          </p:nvPr>
        </p:nvSpPr>
        <p:spPr>
          <a:xfrm>
            <a:off x="457200" y="1749028"/>
            <a:ext cx="8229600" cy="3394472"/>
          </a:xfrm>
        </p:spPr>
        <p:txBody>
          <a:bodyPr>
            <a:normAutofit/>
          </a:bodyPr>
          <a:lstStyle/>
          <a:p>
            <a:r>
              <a:rPr lang="nl-NL" dirty="0" smtClean="0"/>
              <a:t>Hoe werkt de spijsvertering van de koe?</a:t>
            </a:r>
            <a:endParaRPr lang="nl-NL" dirty="0" smtClean="0"/>
          </a:p>
          <a:p>
            <a:endParaRPr lang="nl-NL" dirty="0" smtClean="0"/>
          </a:p>
          <a:p>
            <a:endParaRPr lang="nl-NL" dirty="0"/>
          </a:p>
        </p:txBody>
      </p:sp>
    </p:spTree>
    <p:extLst>
      <p:ext uri="{BB962C8B-B14F-4D97-AF65-F5344CB8AC3E}">
        <p14:creationId xmlns:p14="http://schemas.microsoft.com/office/powerpoint/2010/main" val="2623265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Tot slot</a:t>
            </a:r>
            <a:endParaRPr lang="nl-NL" dirty="0"/>
          </a:p>
        </p:txBody>
      </p:sp>
      <p:sp>
        <p:nvSpPr>
          <p:cNvPr id="3" name="Tijdelijke aanduiding voor inhoud 2"/>
          <p:cNvSpPr>
            <a:spLocks noGrp="1"/>
          </p:cNvSpPr>
          <p:nvPr>
            <p:ph idx="1"/>
          </p:nvPr>
        </p:nvSpPr>
        <p:spPr/>
        <p:txBody>
          <a:bodyPr/>
          <a:lstStyle/>
          <a:p>
            <a:r>
              <a:rPr lang="nl-NL" dirty="0" smtClean="0"/>
              <a:t>We nemen de </a:t>
            </a:r>
            <a:r>
              <a:rPr lang="nl-NL" dirty="0" err="1" smtClean="0"/>
              <a:t>runderrassen</a:t>
            </a:r>
            <a:r>
              <a:rPr lang="nl-NL" dirty="0" smtClean="0"/>
              <a:t> door</a:t>
            </a:r>
          </a:p>
          <a:p>
            <a:r>
              <a:rPr lang="nl-NL" dirty="0" smtClean="0"/>
              <a:t>Je maakt de opdrachten uit hoofdstuk 1 en 2</a:t>
            </a:r>
          </a:p>
          <a:p>
            <a:r>
              <a:rPr lang="nl-NL" dirty="0" smtClean="0"/>
              <a:t>Je maakt opdracht 3 van vorige week</a:t>
            </a:r>
            <a:endParaRPr lang="nl-NL" dirty="0"/>
          </a:p>
        </p:txBody>
      </p:sp>
    </p:spTree>
    <p:extLst>
      <p:ext uri="{BB962C8B-B14F-4D97-AF65-F5344CB8AC3E}">
        <p14:creationId xmlns:p14="http://schemas.microsoft.com/office/powerpoint/2010/main" val="2482073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a:t>
            </a:r>
            <a:endParaRPr lang="nl-NL" dirty="0"/>
          </a:p>
        </p:txBody>
      </p:sp>
      <p:sp>
        <p:nvSpPr>
          <p:cNvPr id="3" name="Tijdelijke aanduiding voor inhoud 2"/>
          <p:cNvSpPr>
            <a:spLocks noGrp="1"/>
          </p:cNvSpPr>
          <p:nvPr>
            <p:ph idx="1"/>
          </p:nvPr>
        </p:nvSpPr>
        <p:spPr/>
        <p:txBody>
          <a:bodyPr>
            <a:normAutofit/>
          </a:bodyPr>
          <a:lstStyle/>
          <a:p>
            <a:pPr marL="0" indent="0">
              <a:buNone/>
            </a:pPr>
            <a:endParaRPr lang="nl-NL" sz="2000" dirty="0" smtClean="0"/>
          </a:p>
          <a:p>
            <a:r>
              <a:rPr lang="nl-NL" sz="2000" dirty="0" smtClean="0"/>
              <a:t>Nakijken 2 opdrachten vorige week</a:t>
            </a:r>
          </a:p>
          <a:p>
            <a:r>
              <a:rPr lang="nl-NL" sz="2000" dirty="0" smtClean="0"/>
              <a:t>Hoofdstuk 1 en 2 dictaat</a:t>
            </a:r>
          </a:p>
          <a:p>
            <a:r>
              <a:rPr lang="nl-NL" sz="2000" dirty="0" smtClean="0"/>
              <a:t>Rundveerassen doornemen</a:t>
            </a:r>
            <a:endParaRPr lang="nl-NL" sz="2000" dirty="0"/>
          </a:p>
        </p:txBody>
      </p:sp>
    </p:spTree>
    <p:extLst>
      <p:ext uri="{BB962C8B-B14F-4D97-AF65-F5344CB8AC3E}">
        <p14:creationId xmlns:p14="http://schemas.microsoft.com/office/powerpoint/2010/main" val="1659444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Week 1 opdracht 1</a:t>
            </a:r>
            <a:endParaRPr lang="nl-NL" dirty="0"/>
          </a:p>
        </p:txBody>
      </p:sp>
      <p:graphicFrame>
        <p:nvGraphicFramePr>
          <p:cNvPr id="5" name="Tijdelijke aanduiding voor inhoud 4"/>
          <p:cNvGraphicFramePr>
            <a:graphicFrameLocks noGrp="1"/>
          </p:cNvGraphicFramePr>
          <p:nvPr>
            <p:ph idx="1"/>
            <p:extLst>
              <p:ext uri="{D42A27DB-BD31-4B8C-83A1-F6EECF244321}">
                <p14:modId xmlns:p14="http://schemas.microsoft.com/office/powerpoint/2010/main" val="2154525385"/>
              </p:ext>
            </p:extLst>
          </p:nvPr>
        </p:nvGraphicFramePr>
        <p:xfrm>
          <a:off x="457200" y="1200150"/>
          <a:ext cx="8229600" cy="2854960"/>
        </p:xfrm>
        <a:graphic>
          <a:graphicData uri="http://schemas.openxmlformats.org/drawingml/2006/table">
            <a:tbl>
              <a:tblPr firstRow="1" bandRow="1">
                <a:tableStyleId>{F5AB1C69-6EDB-4FF4-983F-18BD219EF322}</a:tableStyleId>
              </a:tblPr>
              <a:tblGrid>
                <a:gridCol w="1234480">
                  <a:extLst>
                    <a:ext uri="{9D8B030D-6E8A-4147-A177-3AD203B41FA5}">
                      <a16:colId xmlns:a16="http://schemas.microsoft.com/office/drawing/2014/main" val="3698846347"/>
                    </a:ext>
                  </a:extLst>
                </a:gridCol>
                <a:gridCol w="2664296">
                  <a:extLst>
                    <a:ext uri="{9D8B030D-6E8A-4147-A177-3AD203B41FA5}">
                      <a16:colId xmlns:a16="http://schemas.microsoft.com/office/drawing/2014/main" val="3085211850"/>
                    </a:ext>
                  </a:extLst>
                </a:gridCol>
                <a:gridCol w="4330824">
                  <a:extLst>
                    <a:ext uri="{9D8B030D-6E8A-4147-A177-3AD203B41FA5}">
                      <a16:colId xmlns:a16="http://schemas.microsoft.com/office/drawing/2014/main" val="4242027716"/>
                    </a:ext>
                  </a:extLst>
                </a:gridCol>
              </a:tblGrid>
              <a:tr h="370840">
                <a:tc>
                  <a:txBody>
                    <a:bodyPr/>
                    <a:lstStyle/>
                    <a:p>
                      <a:r>
                        <a:rPr lang="nl-NL" sz="1200" dirty="0" smtClean="0"/>
                        <a:t>Soort vit</a:t>
                      </a:r>
                      <a:endParaRPr lang="nl-NL" sz="1200" dirty="0"/>
                    </a:p>
                  </a:txBody>
                  <a:tcPr/>
                </a:tc>
                <a:tc>
                  <a:txBody>
                    <a:bodyPr/>
                    <a:lstStyle/>
                    <a:p>
                      <a:r>
                        <a:rPr lang="nl-NL" sz="1200" dirty="0" smtClean="0"/>
                        <a:t>Tekort</a:t>
                      </a:r>
                      <a:endParaRPr lang="nl-NL" sz="1200" dirty="0"/>
                    </a:p>
                  </a:txBody>
                  <a:tcPr/>
                </a:tc>
                <a:tc>
                  <a:txBody>
                    <a:bodyPr/>
                    <a:lstStyle/>
                    <a:p>
                      <a:r>
                        <a:rPr lang="nl-NL" sz="1200" dirty="0" smtClean="0"/>
                        <a:t>overmaat</a:t>
                      </a:r>
                      <a:endParaRPr lang="nl-NL" sz="1200" dirty="0"/>
                    </a:p>
                  </a:txBody>
                  <a:tcPr/>
                </a:tc>
                <a:extLst>
                  <a:ext uri="{0D108BD9-81ED-4DB2-BD59-A6C34878D82A}">
                    <a16:rowId xmlns:a16="http://schemas.microsoft.com/office/drawing/2014/main" val="2222218018"/>
                  </a:ext>
                </a:extLst>
              </a:tr>
              <a:tr h="370840">
                <a:tc>
                  <a:txBody>
                    <a:bodyPr/>
                    <a:lstStyle/>
                    <a:p>
                      <a:r>
                        <a:rPr lang="nl-NL" sz="1200" dirty="0" smtClean="0"/>
                        <a:t>A</a:t>
                      </a:r>
                      <a:endParaRPr lang="nl-NL" sz="1200" dirty="0"/>
                    </a:p>
                  </a:txBody>
                  <a:tcPr/>
                </a:tc>
                <a:tc>
                  <a:txBody>
                    <a:bodyPr/>
                    <a:lstStyle/>
                    <a:p>
                      <a:r>
                        <a:rPr lang="nl-NL" sz="1200" dirty="0" smtClean="0"/>
                        <a:t>Droge huid, dof</a:t>
                      </a:r>
                      <a:r>
                        <a:rPr lang="nl-NL" sz="1200" baseline="0" dirty="0" smtClean="0"/>
                        <a:t> haar, verminderde afweer en slecht gebit</a:t>
                      </a:r>
                      <a:endParaRPr lang="nl-NL" sz="1200" dirty="0"/>
                    </a:p>
                  </a:txBody>
                  <a:tcPr/>
                </a:tc>
                <a:tc>
                  <a:txBody>
                    <a:bodyPr/>
                    <a:lstStyle/>
                    <a:p>
                      <a:r>
                        <a:rPr lang="nl-NL" sz="1200" dirty="0" smtClean="0"/>
                        <a:t>Hoofdpijn,</a:t>
                      </a:r>
                      <a:r>
                        <a:rPr lang="nl-NL" sz="1200" baseline="0" dirty="0" smtClean="0"/>
                        <a:t> misselijk, schadelijke bij dracht</a:t>
                      </a:r>
                      <a:endParaRPr lang="nl-NL" sz="1200" dirty="0"/>
                    </a:p>
                  </a:txBody>
                  <a:tcPr/>
                </a:tc>
                <a:extLst>
                  <a:ext uri="{0D108BD9-81ED-4DB2-BD59-A6C34878D82A}">
                    <a16:rowId xmlns:a16="http://schemas.microsoft.com/office/drawing/2014/main" val="2637945400"/>
                  </a:ext>
                </a:extLst>
              </a:tr>
              <a:tr h="370840">
                <a:tc>
                  <a:txBody>
                    <a:bodyPr/>
                    <a:lstStyle/>
                    <a:p>
                      <a:r>
                        <a:rPr lang="nl-NL" sz="1200" dirty="0" smtClean="0"/>
                        <a:t>D</a:t>
                      </a:r>
                    </a:p>
                  </a:txBody>
                  <a:tcPr/>
                </a:tc>
                <a:tc>
                  <a:txBody>
                    <a:bodyPr/>
                    <a:lstStyle/>
                    <a:p>
                      <a:r>
                        <a:rPr lang="nl-NL" sz="1200" dirty="0" smtClean="0"/>
                        <a:t>Spierkrampen,</a:t>
                      </a:r>
                      <a:r>
                        <a:rPr lang="nl-NL" sz="1200" baseline="0" dirty="0" smtClean="0"/>
                        <a:t> zwakte en botontkalking</a:t>
                      </a:r>
                      <a:endParaRPr lang="nl-NL" sz="1200" dirty="0"/>
                    </a:p>
                  </a:txBody>
                  <a:tcPr/>
                </a:tc>
                <a:tc>
                  <a:txBody>
                    <a:bodyPr/>
                    <a:lstStyle/>
                    <a:p>
                      <a:r>
                        <a:rPr lang="nl-NL" sz="1200" dirty="0" smtClean="0"/>
                        <a:t>Kalkafzetting, verminderde eetlust, verstopping</a:t>
                      </a:r>
                      <a:r>
                        <a:rPr lang="nl-NL" sz="1200" baseline="0" dirty="0" smtClean="0"/>
                        <a:t> en misselijk</a:t>
                      </a:r>
                      <a:endParaRPr lang="nl-NL" sz="1200" dirty="0"/>
                    </a:p>
                  </a:txBody>
                  <a:tcPr/>
                </a:tc>
                <a:extLst>
                  <a:ext uri="{0D108BD9-81ED-4DB2-BD59-A6C34878D82A}">
                    <a16:rowId xmlns:a16="http://schemas.microsoft.com/office/drawing/2014/main" val="1253892430"/>
                  </a:ext>
                </a:extLst>
              </a:tr>
              <a:tr h="370840">
                <a:tc>
                  <a:txBody>
                    <a:bodyPr/>
                    <a:lstStyle/>
                    <a:p>
                      <a:r>
                        <a:rPr lang="nl-NL" sz="1200" dirty="0" smtClean="0"/>
                        <a:t>E</a:t>
                      </a:r>
                      <a:endParaRPr lang="nl-NL" sz="1200" dirty="0"/>
                    </a:p>
                  </a:txBody>
                  <a:tcPr/>
                </a:tc>
                <a:tc>
                  <a:txBody>
                    <a:bodyPr/>
                    <a:lstStyle/>
                    <a:p>
                      <a:r>
                        <a:rPr lang="nl-NL" sz="1200" dirty="0" smtClean="0"/>
                        <a:t>Bloedarmoede</a:t>
                      </a:r>
                      <a:endParaRPr lang="nl-NL" sz="1200" dirty="0"/>
                    </a:p>
                  </a:txBody>
                  <a:tcPr/>
                </a:tc>
                <a:tc>
                  <a:txBody>
                    <a:bodyPr/>
                    <a:lstStyle/>
                    <a:p>
                      <a:r>
                        <a:rPr lang="nl-NL" sz="1200" dirty="0" smtClean="0"/>
                        <a:t>Geen ernstige schade</a:t>
                      </a:r>
                      <a:endParaRPr lang="nl-NL" sz="1200" dirty="0"/>
                    </a:p>
                  </a:txBody>
                  <a:tcPr/>
                </a:tc>
                <a:extLst>
                  <a:ext uri="{0D108BD9-81ED-4DB2-BD59-A6C34878D82A}">
                    <a16:rowId xmlns:a16="http://schemas.microsoft.com/office/drawing/2014/main" val="2989304450"/>
                  </a:ext>
                </a:extLst>
              </a:tr>
              <a:tr h="370840">
                <a:tc>
                  <a:txBody>
                    <a:bodyPr/>
                    <a:lstStyle/>
                    <a:p>
                      <a:r>
                        <a:rPr lang="nl-NL" sz="1200" dirty="0" smtClean="0"/>
                        <a:t>K</a:t>
                      </a:r>
                      <a:endParaRPr lang="nl-NL" sz="1200" dirty="0"/>
                    </a:p>
                  </a:txBody>
                  <a:tcPr/>
                </a:tc>
                <a:tc>
                  <a:txBody>
                    <a:bodyPr/>
                    <a:lstStyle/>
                    <a:p>
                      <a:r>
                        <a:rPr lang="nl-NL" sz="1200" dirty="0" smtClean="0"/>
                        <a:t>Vertraagde bloedstolling</a:t>
                      </a:r>
                      <a:endParaRPr lang="nl-NL" sz="1200" dirty="0"/>
                    </a:p>
                  </a:txBody>
                  <a:tcPr/>
                </a:tc>
                <a:tc>
                  <a:txBody>
                    <a:bodyPr/>
                    <a:lstStyle/>
                    <a:p>
                      <a:r>
                        <a:rPr lang="nl-NL" sz="1200" dirty="0" smtClean="0"/>
                        <a:t>Trombose</a:t>
                      </a:r>
                      <a:r>
                        <a:rPr lang="nl-NL" sz="1200" baseline="0" dirty="0" smtClean="0"/>
                        <a:t> </a:t>
                      </a:r>
                      <a:endParaRPr lang="nl-NL" sz="1200" dirty="0"/>
                    </a:p>
                  </a:txBody>
                  <a:tcPr/>
                </a:tc>
                <a:extLst>
                  <a:ext uri="{0D108BD9-81ED-4DB2-BD59-A6C34878D82A}">
                    <a16:rowId xmlns:a16="http://schemas.microsoft.com/office/drawing/2014/main" val="2333540820"/>
                  </a:ext>
                </a:extLst>
              </a:tr>
              <a:tr h="370840">
                <a:tc>
                  <a:txBody>
                    <a:bodyPr/>
                    <a:lstStyle/>
                    <a:p>
                      <a:r>
                        <a:rPr lang="nl-NL" sz="1200" dirty="0" smtClean="0"/>
                        <a:t>B</a:t>
                      </a:r>
                      <a:endParaRPr lang="nl-NL" sz="1200" dirty="0"/>
                    </a:p>
                  </a:txBody>
                  <a:tcPr/>
                </a:tc>
                <a:tc>
                  <a:txBody>
                    <a:bodyPr/>
                    <a:lstStyle/>
                    <a:p>
                      <a:r>
                        <a:rPr lang="nl-NL" sz="1200" dirty="0" smtClean="0"/>
                        <a:t>Vermoeidheid,</a:t>
                      </a:r>
                      <a:r>
                        <a:rPr lang="nl-NL" sz="1200" baseline="0" dirty="0" smtClean="0"/>
                        <a:t> ontstekingen, bloedarmoede</a:t>
                      </a:r>
                      <a:endParaRPr lang="nl-NL" sz="1200" dirty="0"/>
                    </a:p>
                  </a:txBody>
                  <a:tcPr/>
                </a:tc>
                <a:tc>
                  <a:txBody>
                    <a:bodyPr/>
                    <a:lstStyle/>
                    <a:p>
                      <a:r>
                        <a:rPr lang="nl-NL" sz="1200" dirty="0" smtClean="0"/>
                        <a:t>Geen ernstige schade (wateroplosbaar)</a:t>
                      </a:r>
                      <a:endParaRPr lang="nl-NL" sz="1200" dirty="0"/>
                    </a:p>
                  </a:txBody>
                  <a:tcPr/>
                </a:tc>
                <a:extLst>
                  <a:ext uri="{0D108BD9-81ED-4DB2-BD59-A6C34878D82A}">
                    <a16:rowId xmlns:a16="http://schemas.microsoft.com/office/drawing/2014/main" val="687001728"/>
                  </a:ext>
                </a:extLst>
              </a:tr>
              <a:tr h="370840">
                <a:tc>
                  <a:txBody>
                    <a:bodyPr/>
                    <a:lstStyle/>
                    <a:p>
                      <a:r>
                        <a:rPr lang="nl-NL" sz="1200" dirty="0" smtClean="0"/>
                        <a:t>C</a:t>
                      </a:r>
                      <a:endParaRPr lang="nl-NL" sz="1200" dirty="0"/>
                    </a:p>
                  </a:txBody>
                  <a:tcPr/>
                </a:tc>
                <a:tc>
                  <a:txBody>
                    <a:bodyPr/>
                    <a:lstStyle/>
                    <a:p>
                      <a:r>
                        <a:rPr lang="nl-NL" sz="1200" dirty="0" err="1" smtClean="0"/>
                        <a:t>Verm</a:t>
                      </a:r>
                      <a:r>
                        <a:rPr lang="nl-NL" sz="1200" dirty="0" smtClean="0"/>
                        <a:t> weerstand, </a:t>
                      </a:r>
                      <a:r>
                        <a:rPr lang="nl-NL" sz="1200" dirty="0" err="1" smtClean="0"/>
                        <a:t>verm</a:t>
                      </a:r>
                      <a:r>
                        <a:rPr lang="nl-NL" sz="1200" dirty="0" smtClean="0"/>
                        <a:t> wondgenezing,</a:t>
                      </a:r>
                      <a:r>
                        <a:rPr lang="nl-NL" sz="1200" baseline="0" dirty="0" smtClean="0"/>
                        <a:t> slapeloosheid</a:t>
                      </a:r>
                      <a:endParaRPr lang="nl-NL"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smtClean="0"/>
                        <a:t>Geen ernstige schade (wateroplosbaar)</a:t>
                      </a:r>
                    </a:p>
                    <a:p>
                      <a:endParaRPr lang="nl-NL" sz="1200" dirty="0"/>
                    </a:p>
                  </a:txBody>
                  <a:tcPr/>
                </a:tc>
                <a:extLst>
                  <a:ext uri="{0D108BD9-81ED-4DB2-BD59-A6C34878D82A}">
                    <a16:rowId xmlns:a16="http://schemas.microsoft.com/office/drawing/2014/main" val="630030310"/>
                  </a:ext>
                </a:extLst>
              </a:tr>
            </a:tbl>
          </a:graphicData>
        </a:graphic>
      </p:graphicFrame>
    </p:spTree>
    <p:extLst>
      <p:ext uri="{BB962C8B-B14F-4D97-AF65-F5344CB8AC3E}">
        <p14:creationId xmlns:p14="http://schemas.microsoft.com/office/powerpoint/2010/main" val="2106348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Week 1 opdracht 2</a:t>
            </a:r>
            <a:endParaRPr lang="nl-NL" dirty="0"/>
          </a:p>
        </p:txBody>
      </p:sp>
      <p:graphicFrame>
        <p:nvGraphicFramePr>
          <p:cNvPr id="5" name="Tijdelijke aanduiding voor inhoud 4"/>
          <p:cNvGraphicFramePr>
            <a:graphicFrameLocks noGrp="1"/>
          </p:cNvGraphicFramePr>
          <p:nvPr>
            <p:ph idx="1"/>
            <p:extLst>
              <p:ext uri="{D42A27DB-BD31-4B8C-83A1-F6EECF244321}">
                <p14:modId xmlns:p14="http://schemas.microsoft.com/office/powerpoint/2010/main" val="1704755428"/>
              </p:ext>
            </p:extLst>
          </p:nvPr>
        </p:nvGraphicFramePr>
        <p:xfrm>
          <a:off x="107503" y="915566"/>
          <a:ext cx="8928992" cy="4043680"/>
        </p:xfrm>
        <a:graphic>
          <a:graphicData uri="http://schemas.openxmlformats.org/drawingml/2006/table">
            <a:tbl>
              <a:tblPr firstRow="1" bandRow="1">
                <a:tableStyleId>{F5AB1C69-6EDB-4FF4-983F-18BD219EF322}</a:tableStyleId>
              </a:tblPr>
              <a:tblGrid>
                <a:gridCol w="903957">
                  <a:extLst>
                    <a:ext uri="{9D8B030D-6E8A-4147-A177-3AD203B41FA5}">
                      <a16:colId xmlns:a16="http://schemas.microsoft.com/office/drawing/2014/main" val="3698846347"/>
                    </a:ext>
                  </a:extLst>
                </a:gridCol>
                <a:gridCol w="1562552">
                  <a:extLst>
                    <a:ext uri="{9D8B030D-6E8A-4147-A177-3AD203B41FA5}">
                      <a16:colId xmlns:a16="http://schemas.microsoft.com/office/drawing/2014/main" val="3085211850"/>
                    </a:ext>
                  </a:extLst>
                </a:gridCol>
                <a:gridCol w="6462483">
                  <a:extLst>
                    <a:ext uri="{9D8B030D-6E8A-4147-A177-3AD203B41FA5}">
                      <a16:colId xmlns:a16="http://schemas.microsoft.com/office/drawing/2014/main" val="4242027716"/>
                    </a:ext>
                  </a:extLst>
                </a:gridCol>
              </a:tblGrid>
              <a:tr h="370840">
                <a:tc>
                  <a:txBody>
                    <a:bodyPr/>
                    <a:lstStyle/>
                    <a:p>
                      <a:r>
                        <a:rPr lang="nl-NL" sz="1200" dirty="0" smtClean="0"/>
                        <a:t>Voersoort</a:t>
                      </a:r>
                      <a:endParaRPr lang="nl-NL" sz="1200" dirty="0"/>
                    </a:p>
                  </a:txBody>
                  <a:tcPr/>
                </a:tc>
                <a:tc>
                  <a:txBody>
                    <a:bodyPr/>
                    <a:lstStyle/>
                    <a:p>
                      <a:r>
                        <a:rPr lang="nl-NL" sz="1200" dirty="0" smtClean="0"/>
                        <a:t>Diersoort</a:t>
                      </a:r>
                      <a:endParaRPr lang="nl-NL" sz="1200" dirty="0"/>
                    </a:p>
                  </a:txBody>
                  <a:tcPr/>
                </a:tc>
                <a:tc>
                  <a:txBody>
                    <a:bodyPr/>
                    <a:lstStyle/>
                    <a:p>
                      <a:r>
                        <a:rPr lang="nl-NL" sz="1200" dirty="0" smtClean="0"/>
                        <a:t>Uitwerking</a:t>
                      </a:r>
                      <a:endParaRPr lang="nl-NL" sz="1200" dirty="0"/>
                    </a:p>
                  </a:txBody>
                  <a:tcPr/>
                </a:tc>
                <a:extLst>
                  <a:ext uri="{0D108BD9-81ED-4DB2-BD59-A6C34878D82A}">
                    <a16:rowId xmlns:a16="http://schemas.microsoft.com/office/drawing/2014/main" val="2222218018"/>
                  </a:ext>
                </a:extLst>
              </a:tr>
              <a:tr h="370840">
                <a:tc>
                  <a:txBody>
                    <a:bodyPr/>
                    <a:lstStyle/>
                    <a:p>
                      <a:r>
                        <a:rPr lang="nl-NL" sz="1200" dirty="0" smtClean="0"/>
                        <a:t>Chocolade</a:t>
                      </a:r>
                      <a:endParaRPr lang="nl-NL" sz="1200" dirty="0"/>
                    </a:p>
                  </a:txBody>
                  <a:tcPr/>
                </a:tc>
                <a:tc>
                  <a:txBody>
                    <a:bodyPr/>
                    <a:lstStyle/>
                    <a:p>
                      <a:r>
                        <a:rPr lang="nl-NL" sz="1200" dirty="0" smtClean="0"/>
                        <a:t>Alle dieren!</a:t>
                      </a:r>
                      <a:endParaRPr lang="nl-NL" sz="1200" dirty="0"/>
                    </a:p>
                  </a:txBody>
                  <a:tcPr/>
                </a:tc>
                <a:tc>
                  <a:txBody>
                    <a:bodyPr/>
                    <a:lstStyle/>
                    <a:p>
                      <a:r>
                        <a:rPr lang="nl-NL" sz="1200" dirty="0" smtClean="0">
                          <a:effectLst/>
                        </a:rPr>
                        <a:t>bloed braken,</a:t>
                      </a:r>
                      <a:r>
                        <a:rPr lang="nl-NL" sz="1200" baseline="0" dirty="0" smtClean="0">
                          <a:effectLst/>
                        </a:rPr>
                        <a:t> </a:t>
                      </a:r>
                      <a:r>
                        <a:rPr lang="nl-NL" sz="1200" dirty="0" smtClean="0">
                          <a:effectLst/>
                        </a:rPr>
                        <a:t>een gevoelige buik,</a:t>
                      </a:r>
                      <a:r>
                        <a:rPr lang="nl-NL" sz="1200" baseline="0" dirty="0" smtClean="0">
                          <a:effectLst/>
                        </a:rPr>
                        <a:t> </a:t>
                      </a:r>
                      <a:r>
                        <a:rPr lang="nl-NL" sz="1200" dirty="0" smtClean="0">
                          <a:effectLst/>
                        </a:rPr>
                        <a:t>veel drinken, meer plassen,</a:t>
                      </a:r>
                      <a:r>
                        <a:rPr lang="nl-NL" sz="1200" baseline="0" dirty="0" smtClean="0">
                          <a:effectLst/>
                        </a:rPr>
                        <a:t> </a:t>
                      </a:r>
                      <a:r>
                        <a:rPr lang="nl-NL" sz="1200" dirty="0" smtClean="0">
                          <a:effectLst/>
                        </a:rPr>
                        <a:t>onrust, opwinding,</a:t>
                      </a:r>
                      <a:r>
                        <a:rPr lang="nl-NL" sz="1200" baseline="0" dirty="0" smtClean="0">
                          <a:effectLst/>
                        </a:rPr>
                        <a:t> </a:t>
                      </a:r>
                      <a:r>
                        <a:rPr lang="nl-NL" sz="1200" dirty="0" err="1" smtClean="0">
                          <a:effectLst/>
                        </a:rPr>
                        <a:t>speekselen</a:t>
                      </a:r>
                      <a:endParaRPr lang="nl-NL" sz="1200" dirty="0" smtClean="0">
                        <a:effectLst/>
                      </a:endParaRPr>
                    </a:p>
                    <a:p>
                      <a:r>
                        <a:rPr lang="nl-NL" sz="1200" dirty="0" smtClean="0">
                          <a:effectLst/>
                        </a:rPr>
                        <a:t>een te snelle hartslag</a:t>
                      </a:r>
                      <a:r>
                        <a:rPr lang="nl-NL" sz="1200" baseline="0" dirty="0" smtClean="0">
                          <a:effectLst/>
                        </a:rPr>
                        <a:t> en </a:t>
                      </a:r>
                      <a:r>
                        <a:rPr lang="nl-NL" sz="1200" dirty="0" smtClean="0">
                          <a:effectLst/>
                        </a:rPr>
                        <a:t>coördinatie stoornissen.</a:t>
                      </a:r>
                      <a:endParaRPr lang="nl-NL" sz="1200" dirty="0">
                        <a:effectLst/>
                      </a:endParaRPr>
                    </a:p>
                  </a:txBody>
                  <a:tcPr/>
                </a:tc>
                <a:extLst>
                  <a:ext uri="{0D108BD9-81ED-4DB2-BD59-A6C34878D82A}">
                    <a16:rowId xmlns:a16="http://schemas.microsoft.com/office/drawing/2014/main" val="2637945400"/>
                  </a:ext>
                </a:extLst>
              </a:tr>
              <a:tr h="370840">
                <a:tc>
                  <a:txBody>
                    <a:bodyPr/>
                    <a:lstStyle/>
                    <a:p>
                      <a:r>
                        <a:rPr lang="nl-NL" sz="1200" dirty="0" smtClean="0"/>
                        <a:t>Druiven en rozijnen</a:t>
                      </a:r>
                    </a:p>
                  </a:txBody>
                  <a:tcPr/>
                </a:tc>
                <a:tc>
                  <a:txBody>
                    <a:bodyPr/>
                    <a:lstStyle/>
                    <a:p>
                      <a:r>
                        <a:rPr lang="nl-NL" sz="1200" dirty="0" smtClean="0"/>
                        <a:t>Honden, katten en fretten</a:t>
                      </a:r>
                      <a:endParaRPr lang="nl-NL" sz="1200" dirty="0"/>
                    </a:p>
                  </a:txBody>
                  <a:tcPr/>
                </a:tc>
                <a:tc>
                  <a:txBody>
                    <a:bodyPr/>
                    <a:lstStyle/>
                    <a:p>
                      <a:r>
                        <a:rPr lang="nl-NL" sz="1200" dirty="0" smtClean="0"/>
                        <a:t>Braken</a:t>
                      </a:r>
                      <a:r>
                        <a:rPr lang="nl-NL" sz="1200" baseline="0" dirty="0" smtClean="0"/>
                        <a:t> en diarree na 6-24 uur na inname. Sloomheid, buikpijn en zwakte. Binnen 24-72 uur acute nierfalen met daling urine productie. Wanneer er geen urine productie meer is kiest de DA meestal voor euthanasie.</a:t>
                      </a:r>
                      <a:endParaRPr lang="nl-NL" sz="1200" dirty="0"/>
                    </a:p>
                  </a:txBody>
                  <a:tcPr/>
                </a:tc>
                <a:extLst>
                  <a:ext uri="{0D108BD9-81ED-4DB2-BD59-A6C34878D82A}">
                    <a16:rowId xmlns:a16="http://schemas.microsoft.com/office/drawing/2014/main" val="1253892430"/>
                  </a:ext>
                </a:extLst>
              </a:tr>
              <a:tr h="370840">
                <a:tc>
                  <a:txBody>
                    <a:bodyPr/>
                    <a:lstStyle/>
                    <a:p>
                      <a:r>
                        <a:rPr lang="nl-NL" sz="1200" dirty="0" smtClean="0"/>
                        <a:t>Knoflook</a:t>
                      </a:r>
                      <a:endParaRPr lang="nl-NL" sz="1200" dirty="0"/>
                    </a:p>
                  </a:txBody>
                  <a:tcPr/>
                </a:tc>
                <a:tc>
                  <a:txBody>
                    <a:bodyPr/>
                    <a:lstStyle/>
                    <a:p>
                      <a:r>
                        <a:rPr lang="nl-NL" sz="1200" dirty="0" smtClean="0"/>
                        <a:t>Huisdieren </a:t>
                      </a:r>
                      <a:endParaRPr lang="nl-NL" sz="1200" dirty="0"/>
                    </a:p>
                  </a:txBody>
                  <a:tcPr/>
                </a:tc>
                <a:tc>
                  <a:txBody>
                    <a:bodyPr/>
                    <a:lstStyle/>
                    <a:p>
                      <a:r>
                        <a:rPr lang="nl-NL" sz="1200" dirty="0" smtClean="0"/>
                        <a:t>Braken,</a:t>
                      </a:r>
                      <a:r>
                        <a:rPr lang="nl-NL" sz="1200" baseline="0" dirty="0" smtClean="0"/>
                        <a:t> diarree en verminderde eetlust. Beschadigde rode bloedcellen</a:t>
                      </a:r>
                      <a:endParaRPr lang="nl-NL" sz="1200" dirty="0"/>
                    </a:p>
                  </a:txBody>
                  <a:tcPr/>
                </a:tc>
                <a:extLst>
                  <a:ext uri="{0D108BD9-81ED-4DB2-BD59-A6C34878D82A}">
                    <a16:rowId xmlns:a16="http://schemas.microsoft.com/office/drawing/2014/main" val="2989304450"/>
                  </a:ext>
                </a:extLst>
              </a:tr>
              <a:tr h="370840">
                <a:tc>
                  <a:txBody>
                    <a:bodyPr/>
                    <a:lstStyle/>
                    <a:p>
                      <a:r>
                        <a:rPr lang="nl-NL" sz="1200" dirty="0" smtClean="0"/>
                        <a:t>Alcohol</a:t>
                      </a:r>
                      <a:endParaRPr lang="nl-NL" sz="1200" dirty="0"/>
                    </a:p>
                  </a:txBody>
                  <a:tcPr/>
                </a:tc>
                <a:tc>
                  <a:txBody>
                    <a:bodyPr/>
                    <a:lstStyle/>
                    <a:p>
                      <a:r>
                        <a:rPr lang="nl-NL" sz="1200" dirty="0" smtClean="0"/>
                        <a:t>Alle dieren</a:t>
                      </a:r>
                      <a:endParaRPr lang="nl-NL" sz="1200" dirty="0"/>
                    </a:p>
                  </a:txBody>
                  <a:tcPr/>
                </a:tc>
                <a:tc>
                  <a:txBody>
                    <a:bodyPr/>
                    <a:lstStyle/>
                    <a:p>
                      <a:r>
                        <a:rPr lang="nl-NL" sz="1200" dirty="0" smtClean="0">
                          <a:effectLst/>
                        </a:rPr>
                        <a:t>diarree, braken, ademhalingsproblemen en coma veroorzaken</a:t>
                      </a:r>
                      <a:endParaRPr lang="nl-NL" sz="1200" dirty="0"/>
                    </a:p>
                  </a:txBody>
                  <a:tcPr/>
                </a:tc>
                <a:extLst>
                  <a:ext uri="{0D108BD9-81ED-4DB2-BD59-A6C34878D82A}">
                    <a16:rowId xmlns:a16="http://schemas.microsoft.com/office/drawing/2014/main" val="2333540820"/>
                  </a:ext>
                </a:extLst>
              </a:tr>
              <a:tr h="370840">
                <a:tc>
                  <a:txBody>
                    <a:bodyPr/>
                    <a:lstStyle/>
                    <a:p>
                      <a:r>
                        <a:rPr lang="nl-NL" sz="1200" dirty="0" smtClean="0"/>
                        <a:t>Pitten</a:t>
                      </a:r>
                      <a:endParaRPr lang="nl-NL" sz="1200" dirty="0"/>
                    </a:p>
                  </a:txBody>
                  <a:tcPr/>
                </a:tc>
                <a:tc>
                  <a:txBody>
                    <a:bodyPr/>
                    <a:lstStyle/>
                    <a:p>
                      <a:r>
                        <a:rPr lang="nl-NL" sz="1200" dirty="0" smtClean="0"/>
                        <a:t>Honden</a:t>
                      </a:r>
                      <a:r>
                        <a:rPr lang="nl-NL" sz="1200" baseline="0" dirty="0" smtClean="0"/>
                        <a:t> maar </a:t>
                      </a:r>
                      <a:r>
                        <a:rPr lang="nl-NL" sz="1200" baseline="0" dirty="0" err="1" smtClean="0"/>
                        <a:t>bijv</a:t>
                      </a:r>
                      <a:r>
                        <a:rPr lang="nl-NL" sz="1200" baseline="0" dirty="0" smtClean="0"/>
                        <a:t> ook schildpadden</a:t>
                      </a:r>
                      <a:endParaRPr lang="nl-NL" sz="1200" dirty="0"/>
                    </a:p>
                  </a:txBody>
                  <a:tcPr/>
                </a:tc>
                <a:tc>
                  <a:txBody>
                    <a:bodyPr/>
                    <a:lstStyle/>
                    <a:p>
                      <a:r>
                        <a:rPr lang="nl-NL" sz="1200" dirty="0" smtClean="0">
                          <a:effectLst/>
                        </a:rPr>
                        <a:t>De pitten van appels, kersen, abrikozen, nectarines, pruimen, etc. bevatten blauwzuur en zijn in grote hoeveelheden giftig. Wil je dit fruit aan je hond geven, verwijder dan de pitten.</a:t>
                      </a:r>
                      <a:endParaRPr lang="nl-NL" sz="1200" dirty="0"/>
                    </a:p>
                  </a:txBody>
                  <a:tcPr/>
                </a:tc>
                <a:extLst>
                  <a:ext uri="{0D108BD9-81ED-4DB2-BD59-A6C34878D82A}">
                    <a16:rowId xmlns:a16="http://schemas.microsoft.com/office/drawing/2014/main" val="687001728"/>
                  </a:ext>
                </a:extLst>
              </a:tr>
              <a:tr h="370840">
                <a:tc>
                  <a:txBody>
                    <a:bodyPr/>
                    <a:lstStyle/>
                    <a:p>
                      <a:r>
                        <a:rPr lang="nl-NL" sz="1200" dirty="0" smtClean="0"/>
                        <a:t>Noten</a:t>
                      </a:r>
                      <a:endParaRPr lang="nl-NL" sz="1200" dirty="0"/>
                    </a:p>
                  </a:txBody>
                  <a:tcPr/>
                </a:tc>
                <a:tc>
                  <a:txBody>
                    <a:bodyPr/>
                    <a:lstStyle/>
                    <a:p>
                      <a:r>
                        <a:rPr lang="nl-NL" sz="1200" dirty="0" smtClean="0"/>
                        <a:t>honden</a:t>
                      </a:r>
                      <a:endParaRPr lang="nl-NL"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smtClean="0">
                          <a:effectLst/>
                        </a:rPr>
                        <a:t>Vooral </a:t>
                      </a:r>
                      <a:r>
                        <a:rPr lang="nl-NL" sz="1200" dirty="0" err="1" smtClean="0">
                          <a:effectLst/>
                        </a:rPr>
                        <a:t>Macadamianoten</a:t>
                      </a:r>
                      <a:r>
                        <a:rPr lang="nl-NL" sz="1200" dirty="0" smtClean="0">
                          <a:effectLst/>
                        </a:rPr>
                        <a:t> kunnen voor problemen zorgen en invloed hebben op het zenuwstelsel en de spieren. Walnoten kunnen giftige schimmels bevatten. Indien een hond een pinda-allergie heeft kan een pinda of pindakaas dodelijk zijn. Pindakaas wordt soms wel aan honden gegeven, maar is erg vet en teveel kan zorgen voor diarree of overgeven. Wil je toch wat pindakaas geven doe dit dan gematigd.</a:t>
                      </a:r>
                      <a:endParaRPr lang="nl-NL" sz="1200" dirty="0"/>
                    </a:p>
                  </a:txBody>
                  <a:tcPr/>
                </a:tc>
                <a:extLst>
                  <a:ext uri="{0D108BD9-81ED-4DB2-BD59-A6C34878D82A}">
                    <a16:rowId xmlns:a16="http://schemas.microsoft.com/office/drawing/2014/main" val="630030310"/>
                  </a:ext>
                </a:extLst>
              </a:tr>
              <a:tr h="370840">
                <a:tc>
                  <a:txBody>
                    <a:bodyPr/>
                    <a:lstStyle/>
                    <a:p>
                      <a:r>
                        <a:rPr lang="nl-NL" sz="1200" dirty="0" smtClean="0"/>
                        <a:t>Kool</a:t>
                      </a:r>
                      <a:endParaRPr lang="nl-NL" sz="1200" dirty="0"/>
                    </a:p>
                  </a:txBody>
                  <a:tcPr/>
                </a:tc>
                <a:tc>
                  <a:txBody>
                    <a:bodyPr/>
                    <a:lstStyle/>
                    <a:p>
                      <a:r>
                        <a:rPr lang="nl-NL" sz="1200" dirty="0" smtClean="0"/>
                        <a:t>Honden</a:t>
                      </a:r>
                      <a:endParaRPr lang="nl-NL" sz="1200" dirty="0"/>
                    </a:p>
                  </a:txBody>
                  <a:tcPr/>
                </a:tc>
                <a:tc>
                  <a:txBody>
                    <a:bodyPr/>
                    <a:lstStyle/>
                    <a:p>
                      <a:r>
                        <a:rPr lang="nl-NL" sz="1200" dirty="0" smtClean="0"/>
                        <a:t>Wanneer gekookt</a:t>
                      </a:r>
                      <a:r>
                        <a:rPr lang="nl-NL" sz="1200" baseline="0" dirty="0" smtClean="0"/>
                        <a:t> is er niks aan de hand</a:t>
                      </a:r>
                      <a:endParaRPr lang="nl-NL" sz="1200" dirty="0"/>
                    </a:p>
                  </a:txBody>
                  <a:tcPr/>
                </a:tc>
                <a:extLst>
                  <a:ext uri="{0D108BD9-81ED-4DB2-BD59-A6C34878D82A}">
                    <a16:rowId xmlns:a16="http://schemas.microsoft.com/office/drawing/2014/main" val="1820700143"/>
                  </a:ext>
                </a:extLst>
              </a:tr>
            </a:tbl>
          </a:graphicData>
        </a:graphic>
      </p:graphicFrame>
    </p:spTree>
    <p:extLst>
      <p:ext uri="{BB962C8B-B14F-4D97-AF65-F5344CB8AC3E}">
        <p14:creationId xmlns:p14="http://schemas.microsoft.com/office/powerpoint/2010/main" val="2183963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Hoofstuk 1 </a:t>
            </a:r>
            <a:br>
              <a:rPr lang="nl-NL" dirty="0" smtClean="0"/>
            </a:br>
            <a:r>
              <a:rPr lang="nl-NL" dirty="0" err="1" smtClean="0"/>
              <a:t>Runderrassen</a:t>
            </a:r>
            <a:r>
              <a:rPr lang="nl-NL" dirty="0" smtClean="0"/>
              <a:t> </a:t>
            </a:r>
            <a:endParaRPr lang="nl-NL" dirty="0"/>
          </a:p>
        </p:txBody>
      </p:sp>
      <p:sp>
        <p:nvSpPr>
          <p:cNvPr id="3" name="Tijdelijke aanduiding voor inhoud 2"/>
          <p:cNvSpPr>
            <a:spLocks noGrp="1"/>
          </p:cNvSpPr>
          <p:nvPr>
            <p:ph idx="1"/>
          </p:nvPr>
        </p:nvSpPr>
        <p:spPr/>
        <p:txBody>
          <a:bodyPr/>
          <a:lstStyle/>
          <a:p>
            <a:r>
              <a:rPr lang="nl-NL" dirty="0" smtClean="0"/>
              <a:t>Waarom </a:t>
            </a:r>
            <a:r>
              <a:rPr lang="nl-NL" dirty="0" smtClean="0"/>
              <a:t>hebben wij de koe gedomesticeerd?</a:t>
            </a:r>
          </a:p>
          <a:p>
            <a:r>
              <a:rPr lang="nl-NL" dirty="0" smtClean="0"/>
              <a:t>Welke doelen hebben de huidige koeien? </a:t>
            </a:r>
            <a:endParaRPr lang="nl-NL" dirty="0"/>
          </a:p>
        </p:txBody>
      </p:sp>
    </p:spTree>
    <p:extLst>
      <p:ext uri="{BB962C8B-B14F-4D97-AF65-F5344CB8AC3E}">
        <p14:creationId xmlns:p14="http://schemas.microsoft.com/office/powerpoint/2010/main" val="1526462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Melkkoe</a:t>
            </a:r>
            <a:endParaRPr lang="nl-NL" dirty="0"/>
          </a:p>
        </p:txBody>
      </p:sp>
      <p:pic>
        <p:nvPicPr>
          <p:cNvPr id="5" name="Tijdelijke aanduiding voor inhoud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14575" y="1206500"/>
            <a:ext cx="4514850" cy="3381375"/>
          </a:xfrm>
        </p:spPr>
      </p:pic>
    </p:spTree>
    <p:extLst>
      <p:ext uri="{BB962C8B-B14F-4D97-AF65-F5344CB8AC3E}">
        <p14:creationId xmlns:p14="http://schemas.microsoft.com/office/powerpoint/2010/main" val="4078979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Vleeskoe</a:t>
            </a:r>
            <a:endParaRPr lang="nl-NL" dirty="0"/>
          </a:p>
        </p:txBody>
      </p:sp>
      <p:pic>
        <p:nvPicPr>
          <p:cNvPr id="3" name="Afbeelding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2552" y="1200151"/>
            <a:ext cx="5281761" cy="3175742"/>
          </a:xfrm>
          <a:prstGeom prst="rect">
            <a:avLst/>
          </a:prstGeom>
        </p:spPr>
      </p:pic>
      <p:sp>
        <p:nvSpPr>
          <p:cNvPr id="4" name="Tijdelijke aanduiding voor inhoud 3"/>
          <p:cNvSpPr>
            <a:spLocks noGrp="1"/>
          </p:cNvSpPr>
          <p:nvPr>
            <p:ph idx="1"/>
          </p:nvPr>
        </p:nvSpPr>
        <p:spPr>
          <a:xfrm>
            <a:off x="457200" y="1200151"/>
            <a:ext cx="3250704" cy="1803647"/>
          </a:xfrm>
        </p:spPr>
        <p:txBody>
          <a:bodyPr/>
          <a:lstStyle/>
          <a:p>
            <a:pPr marL="0" indent="0">
              <a:buNone/>
            </a:pPr>
            <a:endParaRPr lang="nl-NL" dirty="0"/>
          </a:p>
        </p:txBody>
      </p:sp>
    </p:spTree>
    <p:extLst>
      <p:ext uri="{BB962C8B-B14F-4D97-AF65-F5344CB8AC3E}">
        <p14:creationId xmlns:p14="http://schemas.microsoft.com/office/powerpoint/2010/main" val="1511619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Dubbeldoel</a:t>
            </a:r>
            <a:endParaRPr lang="nl-NL" dirty="0"/>
          </a:p>
        </p:txBody>
      </p:sp>
      <p:pic>
        <p:nvPicPr>
          <p:cNvPr id="5" name="Tijdelijke aanduiding voor inhoud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07704" y="1203598"/>
            <a:ext cx="4691360" cy="3387162"/>
          </a:xfrm>
        </p:spPr>
      </p:pic>
    </p:spTree>
    <p:extLst>
      <p:ext uri="{BB962C8B-B14F-4D97-AF65-F5344CB8AC3E}">
        <p14:creationId xmlns:p14="http://schemas.microsoft.com/office/powerpoint/2010/main" val="7909618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Natuurbeheer</a:t>
            </a:r>
            <a:endParaRPr lang="nl-NL" dirty="0"/>
          </a:p>
        </p:txBody>
      </p:sp>
      <p:pic>
        <p:nvPicPr>
          <p:cNvPr id="7" name="Tijdelijke aanduiding voor inhoud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52950" y="1200150"/>
            <a:ext cx="5238100" cy="3394075"/>
          </a:xfrm>
        </p:spPr>
      </p:pic>
    </p:spTree>
    <p:extLst>
      <p:ext uri="{BB962C8B-B14F-4D97-AF65-F5344CB8AC3E}">
        <p14:creationId xmlns:p14="http://schemas.microsoft.com/office/powerpoint/2010/main" val="1451214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formaat 16-9</Template>
  <TotalTime>102</TotalTime>
  <Words>299</Words>
  <Application>Microsoft Office PowerPoint</Application>
  <PresentationFormat>Diavoorstelling (16:9)</PresentationFormat>
  <Paragraphs>68</Paragraphs>
  <Slides>11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Arial</vt:lpstr>
      <vt:lpstr>Calibri</vt:lpstr>
      <vt:lpstr>Kantoorthema</vt:lpstr>
      <vt:lpstr>Voeren en verzorgen Periode 4 </vt:lpstr>
      <vt:lpstr>Vandaag</vt:lpstr>
      <vt:lpstr>Week 1 opdracht 1</vt:lpstr>
      <vt:lpstr>Week 1 opdracht 2</vt:lpstr>
      <vt:lpstr>Hoofstuk 1  Runderrassen </vt:lpstr>
      <vt:lpstr>Melkkoe</vt:lpstr>
      <vt:lpstr>Vleeskoe</vt:lpstr>
      <vt:lpstr>Dubbeldoel</vt:lpstr>
      <vt:lpstr>Natuurbeheer</vt:lpstr>
      <vt:lpstr>Hoofdstuk 2  spijvertering</vt:lpstr>
      <vt:lpstr>Tot slot</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Voedselgerelaterde problemen en vergiftigingen</dc:title>
  <dc:creator>Helanie Aalders</dc:creator>
  <cp:lastModifiedBy>Helanie Aalders</cp:lastModifiedBy>
  <cp:revision>11</cp:revision>
  <dcterms:created xsi:type="dcterms:W3CDTF">2018-03-09T13:53:41Z</dcterms:created>
  <dcterms:modified xsi:type="dcterms:W3CDTF">2018-03-17T15:41:08Z</dcterms:modified>
</cp:coreProperties>
</file>